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60" r:id="rId3"/>
    <p:sldId id="261" r:id="rId4"/>
    <p:sldId id="272" r:id="rId5"/>
    <p:sldId id="262" r:id="rId6"/>
    <p:sldId id="270" r:id="rId7"/>
    <p:sldId id="263" r:id="rId8"/>
    <p:sldId id="273" r:id="rId9"/>
    <p:sldId id="264" r:id="rId10"/>
    <p:sldId id="271" r:id="rId11"/>
    <p:sldId id="25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62" autoAdjust="0"/>
    <p:restoredTop sz="90555" autoAdjust="0"/>
  </p:normalViewPr>
  <p:slideViewPr>
    <p:cSldViewPr snapToGrid="0">
      <p:cViewPr varScale="1">
        <p:scale>
          <a:sx n="98" d="100"/>
          <a:sy n="98"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CFDBC-C324-4F45-91A1-C50058B08602}"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E879F-E00B-48CB-9BD1-2F6FF70E4167}" type="slidenum">
              <a:rPr lang="en-US" smtClean="0"/>
              <a:t>‹#›</a:t>
            </a:fld>
            <a:endParaRPr lang="en-US"/>
          </a:p>
        </p:txBody>
      </p:sp>
    </p:spTree>
    <p:extLst>
      <p:ext uri="{BB962C8B-B14F-4D97-AF65-F5344CB8AC3E}">
        <p14:creationId xmlns:p14="http://schemas.microsoft.com/office/powerpoint/2010/main" val="2361141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E879F-E00B-48CB-9BD1-2F6FF70E4167}" type="slidenum">
              <a:rPr lang="en-US" smtClean="0"/>
              <a:t>7</a:t>
            </a:fld>
            <a:endParaRPr lang="en-US"/>
          </a:p>
        </p:txBody>
      </p:sp>
    </p:spTree>
    <p:extLst>
      <p:ext uri="{BB962C8B-B14F-4D97-AF65-F5344CB8AC3E}">
        <p14:creationId xmlns:p14="http://schemas.microsoft.com/office/powerpoint/2010/main" val="112659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31E747-7AD0-4D49-B1B0-EBE11849FA7F}"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CAC04C-82EF-43AC-9139-48AD7BB9CE4E}"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34920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991A7D-EDB9-441F-95D3-FB2B716121E2}"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24597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2AEBC4-5169-4DC5-97E5-0C2AA2C2E3C6}"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89585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98AC1-A644-4172-9D8E-100E2AFB9179}" type="datetime1">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F2D-0619-4DD9-A0B6-3C5CAD5F55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40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AF6B06-FB2C-4559-B2F4-F64C525B5488}"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206199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EEED6-E7DF-4055-9BD4-55315308698F}" type="datetime1">
              <a:rPr lang="en-US" smtClean="0"/>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84760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EF1A0C-D38D-4754-BFA1-025D2FF79C64}" type="datetime1">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301072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CDB090A-4295-4A2D-BD1F-6D59AB05DF80}" type="datetime1">
              <a:rPr lang="en-US" smtClean="0"/>
              <a:t>5/7/2020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147781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5B290D8-E935-4E7F-8204-D5E2208282B5}" type="datetime1">
              <a:rPr lang="en-US" smtClean="0"/>
              <a:t>5/7/2020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D7AEF2D-0619-4DD9-A0B6-3C5CAD5F5595}" type="slidenum">
              <a:rPr lang="en-US" smtClean="0"/>
              <a:t>‹#›</a:t>
            </a:fld>
            <a:endParaRPr lang="en-US"/>
          </a:p>
        </p:txBody>
      </p:sp>
    </p:spTree>
    <p:extLst>
      <p:ext uri="{BB962C8B-B14F-4D97-AF65-F5344CB8AC3E}">
        <p14:creationId xmlns:p14="http://schemas.microsoft.com/office/powerpoint/2010/main" val="124080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63438A-3E3A-47B7-A8A9-757281B08B31}" type="datetime1">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F2D-0619-4DD9-A0B6-3C5CAD5F5595}" type="slidenum">
              <a:rPr lang="en-US" smtClean="0"/>
              <a:t>‹#›</a:t>
            </a:fld>
            <a:endParaRPr lang="en-US"/>
          </a:p>
        </p:txBody>
      </p:sp>
    </p:spTree>
    <p:extLst>
      <p:ext uri="{BB962C8B-B14F-4D97-AF65-F5344CB8AC3E}">
        <p14:creationId xmlns:p14="http://schemas.microsoft.com/office/powerpoint/2010/main" val="8868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E6240A-64B3-4198-89F7-218E7C85CB99}" type="datetime1">
              <a:rPr lang="en-US" smtClean="0"/>
              <a:t>5/7/2020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D7AEF2D-0619-4DD9-A0B6-3C5CAD5F559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42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ldcapitolbooks.files.wordpress.com/2018/09/ethics-as-first-philosophy.pdf" TargetMode="External"/><Relationship Id="rId2" Type="http://schemas.openxmlformats.org/officeDocument/2006/relationships/hyperlink" Target="https://plato.stanford.edu/entries/levinas/#OtheThanBeinBeyoEsse1974TranImma" TargetMode="External"/><Relationship Id="rId1" Type="http://schemas.openxmlformats.org/officeDocument/2006/relationships/slideLayout" Target="../slideLayouts/slideLayout2.xml"/><Relationship Id="rId6" Type="http://schemas.openxmlformats.org/officeDocument/2006/relationships/hyperlink" Target="https://www.youtube.com/watch?v=S-YqKLZDf34" TargetMode="External"/><Relationship Id="rId5" Type="http://schemas.openxmlformats.org/officeDocument/2006/relationships/hyperlink" Target="https://www.youtube.com/watch?v=fVC8EYd_Z_g&amp;t=291s" TargetMode="External"/><Relationship Id="rId4" Type="http://schemas.openxmlformats.org/officeDocument/2006/relationships/hyperlink" Target="https://monoskop.org/images/6/68/Levinas_Emmanuel_Difficult_Freedom_Essays_on_Judaism_1997.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manuel Levinas: experience designer? - UX Planet">
            <a:extLst>
              <a:ext uri="{FF2B5EF4-FFF2-40B4-BE49-F238E27FC236}">
                <a16:creationId xmlns:a16="http://schemas.microsoft.com/office/drawing/2014/main" id="{49226656-A11F-40F7-A7AA-59E55804B3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07" t="-487" b="-1"/>
          <a:stretch/>
        </p:blipFill>
        <p:spPr bwMode="auto">
          <a:xfrm>
            <a:off x="0" y="0"/>
            <a:ext cx="12192000" cy="6824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4E7EE9-08EB-45A8-B6D5-E2EFCA354CB6}"/>
              </a:ext>
            </a:extLst>
          </p:cNvPr>
          <p:cNvSpPr>
            <a:spLocks noGrp="1"/>
          </p:cNvSpPr>
          <p:nvPr>
            <p:ph type="ctrTitle"/>
          </p:nvPr>
        </p:nvSpPr>
        <p:spPr>
          <a:xfrm>
            <a:off x="413358" y="1152395"/>
            <a:ext cx="11574049" cy="4137239"/>
          </a:xfrm>
        </p:spPr>
        <p:txBody>
          <a:bodyPr>
            <a:noAutofit/>
          </a:bodyPr>
          <a:lstStyle/>
          <a:p>
            <a:pPr algn="r">
              <a:lnSpc>
                <a:spcPct val="60000"/>
              </a:lnSpc>
            </a:pPr>
            <a:r>
              <a:rPr lang="en-US" sz="11200" dirty="0">
                <a:solidFill>
                  <a:schemeClr val="tx1"/>
                </a:solidFill>
              </a:rPr>
              <a:t>Emmanuel Levinas</a:t>
            </a:r>
          </a:p>
        </p:txBody>
      </p:sp>
      <p:sp>
        <p:nvSpPr>
          <p:cNvPr id="3" name="Subtitle 2">
            <a:extLst>
              <a:ext uri="{FF2B5EF4-FFF2-40B4-BE49-F238E27FC236}">
                <a16:creationId xmlns:a16="http://schemas.microsoft.com/office/drawing/2014/main" id="{0ABA058C-5F56-44CC-9230-A4D0114EA0F1}"/>
              </a:ext>
            </a:extLst>
          </p:cNvPr>
          <p:cNvSpPr>
            <a:spLocks noGrp="1"/>
          </p:cNvSpPr>
          <p:nvPr>
            <p:ph type="subTitle" idx="1"/>
          </p:nvPr>
        </p:nvSpPr>
        <p:spPr>
          <a:xfrm>
            <a:off x="316280" y="5289634"/>
            <a:ext cx="11462362" cy="1143000"/>
          </a:xfrm>
        </p:spPr>
        <p:txBody>
          <a:bodyPr>
            <a:normAutofit fontScale="85000" lnSpcReduction="20000"/>
          </a:bodyPr>
          <a:lstStyle/>
          <a:p>
            <a:pPr algn="r">
              <a:spcBef>
                <a:spcPts val="0"/>
              </a:spcBef>
            </a:pPr>
            <a:r>
              <a:rPr lang="en-US" b="1" dirty="0">
                <a:solidFill>
                  <a:schemeClr val="tx1"/>
                </a:solidFill>
              </a:rPr>
              <a:t>7 May 2020</a:t>
            </a:r>
          </a:p>
          <a:p>
            <a:pPr algn="r">
              <a:spcBef>
                <a:spcPts val="0"/>
              </a:spcBef>
            </a:pPr>
            <a:r>
              <a:rPr lang="en-US" b="1" dirty="0">
                <a:solidFill>
                  <a:schemeClr val="tx1"/>
                </a:solidFill>
              </a:rPr>
              <a:t>GENTRAIN</a:t>
            </a:r>
          </a:p>
          <a:p>
            <a:pPr algn="r">
              <a:spcBef>
                <a:spcPts val="0"/>
              </a:spcBef>
            </a:pPr>
            <a:r>
              <a:rPr lang="en-US" b="1" dirty="0">
                <a:solidFill>
                  <a:schemeClr val="tx1"/>
                </a:solidFill>
              </a:rPr>
              <a:t>MONTEREY PENINSULA COLLEGE</a:t>
            </a:r>
          </a:p>
          <a:p>
            <a:pPr algn="r">
              <a:spcBef>
                <a:spcPts val="0"/>
              </a:spcBef>
            </a:pPr>
            <a:r>
              <a:rPr lang="en-US" b="1" dirty="0">
                <a:solidFill>
                  <a:schemeClr val="tx1"/>
                </a:solidFill>
              </a:rPr>
              <a:t>STEPHANIE SPOTO</a:t>
            </a:r>
          </a:p>
        </p:txBody>
      </p:sp>
      <p:sp>
        <p:nvSpPr>
          <p:cNvPr id="5" name="Slide Number Placeholder 4">
            <a:extLst>
              <a:ext uri="{FF2B5EF4-FFF2-40B4-BE49-F238E27FC236}">
                <a16:creationId xmlns:a16="http://schemas.microsoft.com/office/drawing/2014/main" id="{D974CA94-E2E3-4214-BE13-02188CC8407E}"/>
              </a:ext>
            </a:extLst>
          </p:cNvPr>
          <p:cNvSpPr>
            <a:spLocks noGrp="1"/>
          </p:cNvSpPr>
          <p:nvPr>
            <p:ph type="sldNum" sz="quarter" idx="12"/>
          </p:nvPr>
        </p:nvSpPr>
        <p:spPr/>
        <p:txBody>
          <a:bodyPr/>
          <a:lstStyle/>
          <a:p>
            <a:fld id="{5D7AEF2D-0619-4DD9-A0B6-3C5CAD5F5595}" type="slidenum">
              <a:rPr lang="en-US" smtClean="0"/>
              <a:t>1</a:t>
            </a:fld>
            <a:endParaRPr lang="en-US"/>
          </a:p>
        </p:txBody>
      </p:sp>
    </p:spTree>
    <p:extLst>
      <p:ext uri="{BB962C8B-B14F-4D97-AF65-F5344CB8AC3E}">
        <p14:creationId xmlns:p14="http://schemas.microsoft.com/office/powerpoint/2010/main" val="3149282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ACA8-92E2-458A-8C13-66CBE67D8E57}"/>
              </a:ext>
            </a:extLst>
          </p:cNvPr>
          <p:cNvSpPr>
            <a:spLocks noGrp="1"/>
          </p:cNvSpPr>
          <p:nvPr>
            <p:ph type="title"/>
          </p:nvPr>
        </p:nvSpPr>
        <p:spPr/>
        <p:txBody>
          <a:bodyPr/>
          <a:lstStyle/>
          <a:p>
            <a:r>
              <a:rPr lang="en-US" dirty="0" err="1"/>
              <a:t>Levinasian</a:t>
            </a:r>
            <a:r>
              <a:rPr lang="en-US" dirty="0"/>
              <a:t> ethical relationship</a:t>
            </a:r>
          </a:p>
        </p:txBody>
      </p:sp>
      <p:sp>
        <p:nvSpPr>
          <p:cNvPr id="3" name="Content Placeholder 2">
            <a:extLst>
              <a:ext uri="{FF2B5EF4-FFF2-40B4-BE49-F238E27FC236}">
                <a16:creationId xmlns:a16="http://schemas.microsoft.com/office/drawing/2014/main" id="{F2F3F7DA-7979-4AEF-AC78-1FFFF66D22EE}"/>
              </a:ext>
            </a:extLst>
          </p:cNvPr>
          <p:cNvSpPr>
            <a:spLocks noGrp="1"/>
          </p:cNvSpPr>
          <p:nvPr>
            <p:ph idx="1"/>
          </p:nvPr>
        </p:nvSpPr>
        <p:spPr/>
        <p:txBody>
          <a:bodyPr>
            <a:normAutofit/>
          </a:bodyPr>
          <a:lstStyle/>
          <a:p>
            <a:pPr>
              <a:buFont typeface="Arial" panose="020B0604020202020204" pitchFamily="34" charset="0"/>
              <a:buChar char="•"/>
            </a:pPr>
            <a:r>
              <a:rPr lang="en-US" dirty="0"/>
              <a:t>Traditional Enlightenment relation: requires totalization </a:t>
            </a:r>
            <a:r>
              <a:rPr lang="en-US" dirty="0">
                <a:sym typeface="Wingdings" panose="05000000000000000000" pitchFamily="2" charset="2"/>
              </a:rPr>
              <a:t> the assimilation of the other to the self  knowledge is a colonizing and obliterating act</a:t>
            </a:r>
          </a:p>
          <a:p>
            <a:pPr>
              <a:buFont typeface="Arial" panose="020B0604020202020204" pitchFamily="34" charset="0"/>
              <a:buChar char="•"/>
            </a:pPr>
            <a:r>
              <a:rPr lang="en-US" dirty="0" err="1"/>
              <a:t>Levinasian</a:t>
            </a:r>
            <a:r>
              <a:rPr lang="en-US" dirty="0"/>
              <a:t> ethical relationship: breaks from totality and reaches towards infinity:</a:t>
            </a:r>
          </a:p>
          <a:p>
            <a:pPr lvl="1"/>
            <a:r>
              <a:rPr lang="en-US" i="1" dirty="0"/>
              <a:t>“To approach the Other in conversation is to welcome his expression, in which at each instant he overflows the idea a thought would carry away from it. It is therefore to receive from the Other beyond the capacity of the I, which means exactly: to have the idea of infinity. But this also means: to be taught.” </a:t>
            </a:r>
            <a:r>
              <a:rPr lang="en-US" dirty="0"/>
              <a:t>(Levinas</a:t>
            </a:r>
            <a:r>
              <a:rPr lang="en-US" i="1" dirty="0"/>
              <a:t>, Totality and Infinity</a:t>
            </a:r>
            <a:r>
              <a:rPr lang="en-US" dirty="0"/>
              <a:t>)</a:t>
            </a:r>
            <a:endParaRPr lang="en-US" i="1" dirty="0"/>
          </a:p>
          <a:p>
            <a:pPr lvl="1"/>
            <a:r>
              <a:rPr lang="en-US" dirty="0"/>
              <a:t>This relationship brings more than the self contains </a:t>
            </a:r>
            <a:r>
              <a:rPr lang="en-US" dirty="0">
                <a:sym typeface="Wingdings" panose="05000000000000000000" pitchFamily="2" charset="2"/>
              </a:rPr>
              <a:t> </a:t>
            </a:r>
            <a:r>
              <a:rPr lang="en-US" dirty="0"/>
              <a:t>points to Levinas’s conception of metaphysics: ethics as that which overflows being</a:t>
            </a:r>
          </a:p>
          <a:p>
            <a:pPr lvl="1"/>
            <a:r>
              <a:rPr lang="en-US" dirty="0"/>
              <a:t>moves beyond and past mere ontological categorical boundaries. </a:t>
            </a:r>
          </a:p>
        </p:txBody>
      </p:sp>
      <p:sp>
        <p:nvSpPr>
          <p:cNvPr id="4" name="Slide Number Placeholder 3">
            <a:extLst>
              <a:ext uri="{FF2B5EF4-FFF2-40B4-BE49-F238E27FC236}">
                <a16:creationId xmlns:a16="http://schemas.microsoft.com/office/drawing/2014/main" id="{8A63A5E3-CCD9-4C6A-B90E-A01A6D76F92F}"/>
              </a:ext>
            </a:extLst>
          </p:cNvPr>
          <p:cNvSpPr>
            <a:spLocks noGrp="1"/>
          </p:cNvSpPr>
          <p:nvPr>
            <p:ph type="sldNum" sz="quarter" idx="12"/>
          </p:nvPr>
        </p:nvSpPr>
        <p:spPr/>
        <p:txBody>
          <a:bodyPr/>
          <a:lstStyle/>
          <a:p>
            <a:fld id="{5D7AEF2D-0619-4DD9-A0B6-3C5CAD5F5595}" type="slidenum">
              <a:rPr lang="en-US" smtClean="0"/>
              <a:t>10</a:t>
            </a:fld>
            <a:endParaRPr lang="en-US"/>
          </a:p>
        </p:txBody>
      </p:sp>
    </p:spTree>
    <p:extLst>
      <p:ext uri="{BB962C8B-B14F-4D97-AF65-F5344CB8AC3E}">
        <p14:creationId xmlns:p14="http://schemas.microsoft.com/office/powerpoint/2010/main" val="191262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9D07-AE53-42DE-905B-78B8E4C9C97C}"/>
              </a:ext>
            </a:extLst>
          </p:cNvPr>
          <p:cNvSpPr>
            <a:spLocks noGrp="1"/>
          </p:cNvSpPr>
          <p:nvPr>
            <p:ph type="title"/>
          </p:nvPr>
        </p:nvSpPr>
        <p:spPr/>
        <p:txBody>
          <a:bodyPr/>
          <a:lstStyle/>
          <a:p>
            <a:r>
              <a:rPr lang="en-US" dirty="0"/>
              <a:t>Sources &amp; Resources</a:t>
            </a:r>
          </a:p>
        </p:txBody>
      </p:sp>
      <p:sp>
        <p:nvSpPr>
          <p:cNvPr id="3" name="Content Placeholder 2">
            <a:extLst>
              <a:ext uri="{FF2B5EF4-FFF2-40B4-BE49-F238E27FC236}">
                <a16:creationId xmlns:a16="http://schemas.microsoft.com/office/drawing/2014/main" id="{13108781-377F-4DF4-8386-DB1F66B2B2DD}"/>
              </a:ext>
            </a:extLst>
          </p:cNvPr>
          <p:cNvSpPr>
            <a:spLocks noGrp="1"/>
          </p:cNvSpPr>
          <p:nvPr>
            <p:ph idx="1"/>
          </p:nvPr>
        </p:nvSpPr>
        <p:spPr>
          <a:xfrm>
            <a:off x="254000" y="1574800"/>
            <a:ext cx="11137900" cy="4584700"/>
          </a:xfrm>
        </p:spPr>
        <p:txBody>
          <a:bodyPr>
            <a:normAutofit/>
          </a:bodyPr>
          <a:lstStyle/>
          <a:p>
            <a:endParaRPr lang="en-US" dirty="0"/>
          </a:p>
          <a:p>
            <a:pPr>
              <a:buFont typeface="Wingdings" panose="05000000000000000000" pitchFamily="2" charset="2"/>
              <a:buChar char="§"/>
            </a:pPr>
            <a:r>
              <a:rPr lang="en-US" dirty="0"/>
              <a:t> Bettina </a:t>
            </a:r>
            <a:r>
              <a:rPr lang="en-US" dirty="0" err="1"/>
              <a:t>Bergo</a:t>
            </a:r>
            <a:r>
              <a:rPr lang="en-US" dirty="0"/>
              <a:t>, “Emmanuel Levinas” </a:t>
            </a:r>
            <a:r>
              <a:rPr lang="en-US" i="1" dirty="0"/>
              <a:t>Stanford Encyclopedia of Philosophy</a:t>
            </a:r>
            <a:r>
              <a:rPr lang="en-US" dirty="0"/>
              <a:t>:                 </a:t>
            </a:r>
            <a:r>
              <a:rPr lang="en-US" dirty="0">
                <a:hlinkClick r:id="rId2"/>
              </a:rPr>
              <a:t>https://plato.stanford.edu/entries/levinas/#OtheThanBeinBeyoEsse1974TranImma</a:t>
            </a:r>
            <a:endParaRPr lang="en-US" dirty="0"/>
          </a:p>
          <a:p>
            <a:pPr>
              <a:buFont typeface="Wingdings" panose="05000000000000000000" pitchFamily="2" charset="2"/>
              <a:buChar char="§"/>
            </a:pPr>
            <a:r>
              <a:rPr lang="en-US" dirty="0"/>
              <a:t>Emmanuel Levinas, “Ethics as First Philosophy”: </a:t>
            </a:r>
            <a:r>
              <a:rPr lang="en-US" dirty="0">
                <a:hlinkClick r:id="rId3"/>
              </a:rPr>
              <a:t>https://oldcapitolbooks.files.wordpress.com/2018/09/ethics-as-first-philosophy.pdf</a:t>
            </a:r>
            <a:endParaRPr lang="en-US" dirty="0"/>
          </a:p>
          <a:p>
            <a:pPr>
              <a:buFont typeface="Wingdings" panose="05000000000000000000" pitchFamily="2" charset="2"/>
              <a:buChar char="§"/>
            </a:pPr>
            <a:r>
              <a:rPr lang="en-US" dirty="0"/>
              <a:t>Emmanuel Levinas on Heidegger, “Heidegger, Gagarin and Us”: </a:t>
            </a:r>
            <a:r>
              <a:rPr lang="en-US" dirty="0">
                <a:hlinkClick r:id="rId4"/>
              </a:rPr>
              <a:t>https://monoskop.org/images/6/68/Levinas_Emmanuel_Difficult_Freedom_Essays_on_Judaism_1997.pdf</a:t>
            </a:r>
            <a:endParaRPr lang="en-US" dirty="0"/>
          </a:p>
          <a:p>
            <a:pPr>
              <a:buFont typeface="Wingdings" panose="05000000000000000000" pitchFamily="2" charset="2"/>
              <a:buChar char="§"/>
            </a:pPr>
            <a:r>
              <a:rPr lang="en-US" dirty="0"/>
              <a:t>Edward Said on Orientalism, a great introduction to Orientalism, useful for understanding the concept of knowledge as a tool of colonization: </a:t>
            </a:r>
            <a:r>
              <a:rPr lang="en-US" dirty="0">
                <a:hlinkClick r:id="rId5"/>
              </a:rPr>
              <a:t>https://www.youtube.com/watch?v=fVC8EYd_Z_g&amp;t=291s</a:t>
            </a:r>
            <a:endParaRPr lang="en-US" dirty="0"/>
          </a:p>
          <a:p>
            <a:pPr>
              <a:buFont typeface="Wingdings" panose="05000000000000000000" pitchFamily="2" charset="2"/>
              <a:buChar char="§"/>
            </a:pPr>
            <a:r>
              <a:rPr lang="en-US" dirty="0"/>
              <a:t>Lecture by Castleberry, an introduction to Levinas: </a:t>
            </a:r>
            <a:r>
              <a:rPr lang="en-US" dirty="0">
                <a:hlinkClick r:id="rId6"/>
              </a:rPr>
              <a:t>https://www.youtube.com/watch?v=S-YqKLZDf34</a:t>
            </a:r>
            <a:endParaRPr lang="en-US" dirty="0"/>
          </a:p>
        </p:txBody>
      </p:sp>
      <p:sp>
        <p:nvSpPr>
          <p:cNvPr id="4" name="Slide Number Placeholder 3">
            <a:extLst>
              <a:ext uri="{FF2B5EF4-FFF2-40B4-BE49-F238E27FC236}">
                <a16:creationId xmlns:a16="http://schemas.microsoft.com/office/drawing/2014/main" id="{7DC160BC-98B7-4F7D-83A9-0D5ABE907F1C}"/>
              </a:ext>
            </a:extLst>
          </p:cNvPr>
          <p:cNvSpPr>
            <a:spLocks noGrp="1"/>
          </p:cNvSpPr>
          <p:nvPr>
            <p:ph type="sldNum" sz="quarter" idx="12"/>
          </p:nvPr>
        </p:nvSpPr>
        <p:spPr/>
        <p:txBody>
          <a:bodyPr/>
          <a:lstStyle/>
          <a:p>
            <a:fld id="{5D7AEF2D-0619-4DD9-A0B6-3C5CAD5F5595}" type="slidenum">
              <a:rPr lang="en-US" sz="1600" smtClean="0"/>
              <a:t>11</a:t>
            </a:fld>
            <a:endParaRPr lang="en-US" dirty="0"/>
          </a:p>
        </p:txBody>
      </p:sp>
    </p:spTree>
    <p:extLst>
      <p:ext uri="{BB962C8B-B14F-4D97-AF65-F5344CB8AC3E}">
        <p14:creationId xmlns:p14="http://schemas.microsoft.com/office/powerpoint/2010/main" val="372481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5E4533-73FD-4C12-BA73-D1678F172605}"/>
              </a:ext>
            </a:extLst>
          </p:cNvPr>
          <p:cNvSpPr/>
          <p:nvPr/>
        </p:nvSpPr>
        <p:spPr>
          <a:xfrm>
            <a:off x="279699" y="1463040"/>
            <a:ext cx="11782422" cy="3957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83BF745-18BA-4342-86E1-68F06EF317A0}"/>
              </a:ext>
            </a:extLst>
          </p:cNvPr>
          <p:cNvSpPr>
            <a:spLocks noGrp="1"/>
          </p:cNvSpPr>
          <p:nvPr>
            <p:ph type="title"/>
          </p:nvPr>
        </p:nvSpPr>
        <p:spPr>
          <a:xfrm>
            <a:off x="693551" y="409118"/>
            <a:ext cx="7358231" cy="1169628"/>
          </a:xfrm>
        </p:spPr>
        <p:txBody>
          <a:bodyPr>
            <a:normAutofit fontScale="90000"/>
          </a:bodyPr>
          <a:lstStyle/>
          <a:p>
            <a:r>
              <a:rPr lang="en-US" dirty="0" err="1"/>
              <a:t>Emmanual</a:t>
            </a:r>
            <a:r>
              <a:rPr lang="en-US" dirty="0"/>
              <a:t> Levinas</a:t>
            </a:r>
            <a:br>
              <a:rPr lang="en-US" dirty="0"/>
            </a:br>
            <a:r>
              <a:rPr lang="en-US" dirty="0"/>
              <a:t>(1906-1995)</a:t>
            </a:r>
          </a:p>
        </p:txBody>
      </p:sp>
      <p:sp>
        <p:nvSpPr>
          <p:cNvPr id="3" name="Content Placeholder 2">
            <a:extLst>
              <a:ext uri="{FF2B5EF4-FFF2-40B4-BE49-F238E27FC236}">
                <a16:creationId xmlns:a16="http://schemas.microsoft.com/office/drawing/2014/main" id="{EB4A431F-3143-4EE1-B63E-240E1CCCD418}"/>
              </a:ext>
            </a:extLst>
          </p:cNvPr>
          <p:cNvSpPr>
            <a:spLocks noGrp="1"/>
          </p:cNvSpPr>
          <p:nvPr>
            <p:ph idx="1"/>
          </p:nvPr>
        </p:nvSpPr>
        <p:spPr>
          <a:xfrm>
            <a:off x="4017776" y="1236518"/>
            <a:ext cx="8044345" cy="5212364"/>
          </a:xfrm>
        </p:spPr>
        <p:txBody>
          <a:bodyPr>
            <a:normAutofit/>
          </a:bodyPr>
          <a:lstStyle/>
          <a:p>
            <a:pPr>
              <a:buFont typeface="Wingdings" panose="05000000000000000000" pitchFamily="2" charset="2"/>
              <a:buChar char="§"/>
            </a:pPr>
            <a:r>
              <a:rPr lang="en-US" sz="2400" dirty="0"/>
              <a:t> Lithuanian-born French philosopher of Jewish ancestry</a:t>
            </a:r>
          </a:p>
          <a:p>
            <a:pPr>
              <a:buFont typeface="Wingdings" panose="05000000000000000000" pitchFamily="2" charset="2"/>
              <a:buChar char="§"/>
            </a:pPr>
            <a:r>
              <a:rPr lang="en-US" sz="2400" dirty="0"/>
              <a:t>Respected for his philosophies relating to existentialism, Jewish theology, ethics and phenomenology.</a:t>
            </a:r>
          </a:p>
          <a:p>
            <a:pPr>
              <a:buFont typeface="Wingdings" panose="05000000000000000000" pitchFamily="2" charset="2"/>
              <a:buChar char="§"/>
            </a:pPr>
            <a:r>
              <a:rPr lang="en-US" sz="2400" dirty="0"/>
              <a:t>In 1928 went to the University of Freiburg and studied phenomenology under Edmund Husserl </a:t>
            </a:r>
            <a:r>
              <a:rPr lang="en-US" sz="2400" dirty="0">
                <a:sym typeface="Wingdings" panose="05000000000000000000" pitchFamily="2" charset="2"/>
              </a:rPr>
              <a:t> there met and was impressed by Martin Heidegger </a:t>
            </a:r>
          </a:p>
          <a:p>
            <a:pPr>
              <a:buFont typeface="Wingdings" panose="05000000000000000000" pitchFamily="2" charset="2"/>
              <a:buChar char="§"/>
            </a:pPr>
            <a:r>
              <a:rPr lang="en-US" sz="2400" dirty="0">
                <a:sym typeface="Wingdings" panose="05000000000000000000" pitchFamily="2" charset="2"/>
              </a:rPr>
              <a:t>Became a naturalized French citizen in 1939, and joined the war efforts against Germany as a translator</a:t>
            </a:r>
          </a:p>
          <a:p>
            <a:pPr lvl="1">
              <a:buFont typeface="Wingdings" panose="05000000000000000000" pitchFamily="2" charset="2"/>
              <a:buChar char="§"/>
            </a:pPr>
            <a:r>
              <a:rPr lang="en-US" sz="2000" dirty="0">
                <a:sym typeface="Wingdings" panose="05000000000000000000" pitchFamily="2" charset="2"/>
              </a:rPr>
              <a:t>In 1940 his unit was surrounded and he was taken as a prisoner of war, where he stayed in a special unit for Jewish prisoners until the war ended</a:t>
            </a:r>
          </a:p>
          <a:p>
            <a:pPr lvl="1">
              <a:buFont typeface="Wingdings" panose="05000000000000000000" pitchFamily="2" charset="2"/>
              <a:buChar char="§"/>
            </a:pPr>
            <a:r>
              <a:rPr lang="en-US" sz="2000" dirty="0">
                <a:sym typeface="Wingdings" panose="05000000000000000000" pitchFamily="2" charset="2"/>
              </a:rPr>
              <a:t>There he began some of his important work, and his notebooks became his </a:t>
            </a:r>
            <a:r>
              <a:rPr lang="en-US" sz="2000" i="1" dirty="0">
                <a:sym typeface="Wingdings" panose="05000000000000000000" pitchFamily="2" charset="2"/>
              </a:rPr>
              <a:t>Existence and Existents </a:t>
            </a:r>
            <a:r>
              <a:rPr lang="en-US" sz="2000" dirty="0">
                <a:sym typeface="Wingdings" panose="05000000000000000000" pitchFamily="2" charset="2"/>
              </a:rPr>
              <a:t>(1947) and </a:t>
            </a:r>
            <a:r>
              <a:rPr lang="en-US" sz="2000" i="1" dirty="0">
                <a:sym typeface="Wingdings" panose="05000000000000000000" pitchFamily="2" charset="2"/>
              </a:rPr>
              <a:t>Time and the Other </a:t>
            </a:r>
            <a:r>
              <a:rPr lang="en-US" sz="2000" dirty="0">
                <a:sym typeface="Wingdings" panose="05000000000000000000" pitchFamily="2" charset="2"/>
              </a:rPr>
              <a:t>(1948).</a:t>
            </a:r>
            <a:endParaRPr lang="en-US" sz="2000" dirty="0"/>
          </a:p>
          <a:p>
            <a:pPr marL="0" indent="0">
              <a:buNone/>
            </a:pPr>
            <a:endParaRPr lang="en-US" sz="2400" dirty="0"/>
          </a:p>
        </p:txBody>
      </p:sp>
      <p:sp>
        <p:nvSpPr>
          <p:cNvPr id="6" name="Slide Number Placeholder 5">
            <a:extLst>
              <a:ext uri="{FF2B5EF4-FFF2-40B4-BE49-F238E27FC236}">
                <a16:creationId xmlns:a16="http://schemas.microsoft.com/office/drawing/2014/main" id="{ADE61C20-A8A3-4D96-98BA-32C3D9B5FD7E}"/>
              </a:ext>
            </a:extLst>
          </p:cNvPr>
          <p:cNvSpPr>
            <a:spLocks noGrp="1"/>
          </p:cNvSpPr>
          <p:nvPr>
            <p:ph type="sldNum" sz="quarter" idx="12"/>
          </p:nvPr>
        </p:nvSpPr>
        <p:spPr/>
        <p:txBody>
          <a:bodyPr/>
          <a:lstStyle/>
          <a:p>
            <a:fld id="{5D7AEF2D-0619-4DD9-A0B6-3C5CAD5F5595}" type="slidenum">
              <a:rPr lang="en-US" sz="1600" smtClean="0"/>
              <a:t>2</a:t>
            </a:fld>
            <a:endParaRPr lang="en-US" sz="1600" dirty="0"/>
          </a:p>
        </p:txBody>
      </p:sp>
      <p:pic>
        <p:nvPicPr>
          <p:cNvPr id="12" name="Picture 11">
            <a:extLst>
              <a:ext uri="{FF2B5EF4-FFF2-40B4-BE49-F238E27FC236}">
                <a16:creationId xmlns:a16="http://schemas.microsoft.com/office/drawing/2014/main" id="{CF1EBC4A-6F1C-4C4E-BB5F-DD9E4920E3CD}"/>
              </a:ext>
            </a:extLst>
          </p:cNvPr>
          <p:cNvPicPr>
            <a:picLocks noChangeAspect="1"/>
          </p:cNvPicPr>
          <p:nvPr/>
        </p:nvPicPr>
        <p:blipFill>
          <a:blip r:embed="rId2"/>
          <a:stretch>
            <a:fillRect/>
          </a:stretch>
        </p:blipFill>
        <p:spPr>
          <a:xfrm>
            <a:off x="433387" y="1527769"/>
            <a:ext cx="3324225" cy="4762500"/>
          </a:xfrm>
          <a:prstGeom prst="rect">
            <a:avLst/>
          </a:prstGeom>
        </p:spPr>
      </p:pic>
    </p:spTree>
    <p:extLst>
      <p:ext uri="{BB962C8B-B14F-4D97-AF65-F5344CB8AC3E}">
        <p14:creationId xmlns:p14="http://schemas.microsoft.com/office/powerpoint/2010/main" val="233203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C3A5-2615-4D47-AE72-CEDD89382890}"/>
              </a:ext>
            </a:extLst>
          </p:cNvPr>
          <p:cNvSpPr>
            <a:spLocks noGrp="1"/>
          </p:cNvSpPr>
          <p:nvPr>
            <p:ph type="title"/>
          </p:nvPr>
        </p:nvSpPr>
        <p:spPr>
          <a:xfrm>
            <a:off x="226199" y="179026"/>
            <a:ext cx="10058400" cy="1450757"/>
          </a:xfrm>
        </p:spPr>
        <p:txBody>
          <a:bodyPr/>
          <a:lstStyle/>
          <a:p>
            <a:r>
              <a:rPr lang="en-US" dirty="0"/>
              <a:t>Major works</a:t>
            </a:r>
          </a:p>
        </p:txBody>
      </p:sp>
      <p:sp>
        <p:nvSpPr>
          <p:cNvPr id="3" name="Content Placeholder 2">
            <a:extLst>
              <a:ext uri="{FF2B5EF4-FFF2-40B4-BE49-F238E27FC236}">
                <a16:creationId xmlns:a16="http://schemas.microsoft.com/office/drawing/2014/main" id="{9268A116-B088-4582-8202-FBD77491AA28}"/>
              </a:ext>
            </a:extLst>
          </p:cNvPr>
          <p:cNvSpPr>
            <a:spLocks noGrp="1"/>
          </p:cNvSpPr>
          <p:nvPr>
            <p:ph idx="1"/>
          </p:nvPr>
        </p:nvSpPr>
        <p:spPr>
          <a:xfrm>
            <a:off x="3543300" y="1885950"/>
            <a:ext cx="4491990" cy="4320540"/>
          </a:xfrm>
        </p:spPr>
        <p:txBody>
          <a:bodyPr>
            <a:normAutofit/>
          </a:bodyPr>
          <a:lstStyle/>
          <a:p>
            <a:pPr marL="0" indent="0">
              <a:buNone/>
            </a:pPr>
            <a:r>
              <a:rPr lang="en-US" sz="2400" dirty="0"/>
              <a:t>Two most important book length works:</a:t>
            </a:r>
          </a:p>
          <a:p>
            <a:pPr lvl="1">
              <a:buFont typeface="Arial" panose="020B0604020202020204" pitchFamily="34" charset="0"/>
              <a:buChar char="•"/>
            </a:pPr>
            <a:r>
              <a:rPr lang="en-US" sz="2400" b="1" i="1" dirty="0">
                <a:sym typeface="Wingdings" panose="05000000000000000000" pitchFamily="2" charset="2"/>
              </a:rPr>
              <a:t>Totality and Infinity</a:t>
            </a:r>
            <a:r>
              <a:rPr lang="en-US" sz="2400" dirty="0">
                <a:sym typeface="Wingdings" panose="05000000000000000000" pitchFamily="2" charset="2"/>
              </a:rPr>
              <a:t> (1961): explores the concept of the Other and the face-to-face encounter and access to infinity</a:t>
            </a:r>
          </a:p>
          <a:p>
            <a:pPr lvl="1">
              <a:buFont typeface="Arial" panose="020B0604020202020204" pitchFamily="34" charset="0"/>
              <a:buChar char="•"/>
            </a:pPr>
            <a:r>
              <a:rPr lang="en-US" sz="2400" b="1" i="1" dirty="0">
                <a:sym typeface="Wingdings" panose="05000000000000000000" pitchFamily="2" charset="2"/>
              </a:rPr>
              <a:t>Otherwise than Being, or Beyond Essence</a:t>
            </a:r>
            <a:r>
              <a:rPr lang="en-US" sz="2400" b="1" dirty="0">
                <a:sym typeface="Wingdings" panose="05000000000000000000" pitchFamily="2" charset="2"/>
              </a:rPr>
              <a:t> </a:t>
            </a:r>
            <a:r>
              <a:rPr lang="en-US" sz="2400" dirty="0">
                <a:sym typeface="Wingdings" panose="05000000000000000000" pitchFamily="2" charset="2"/>
              </a:rPr>
              <a:t>(1974): here he explores ethics as a relationality rather than just a response to the face of the Other</a:t>
            </a:r>
            <a:endParaRPr lang="en-US" sz="2400" i="1" dirty="0">
              <a:sym typeface="Wingdings" panose="05000000000000000000" pitchFamily="2" charset="2"/>
            </a:endParaRPr>
          </a:p>
          <a:p>
            <a:pPr>
              <a:buFont typeface="Arial" panose="020B0604020202020204" pitchFamily="34" charset="0"/>
              <a:buChar char="•"/>
            </a:pPr>
            <a:endParaRPr lang="en-US" sz="2400" dirty="0">
              <a:sym typeface="Wingdings" panose="05000000000000000000" pitchFamily="2" charset="2"/>
            </a:endParaRPr>
          </a:p>
          <a:p>
            <a:pPr lvl="2">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1E0C1D02-A0D3-42D0-8DC5-39CE56D54BF7}"/>
              </a:ext>
            </a:extLst>
          </p:cNvPr>
          <p:cNvSpPr>
            <a:spLocks noGrp="1"/>
          </p:cNvSpPr>
          <p:nvPr>
            <p:ph type="sldNum" sz="quarter" idx="12"/>
          </p:nvPr>
        </p:nvSpPr>
        <p:spPr/>
        <p:txBody>
          <a:bodyPr/>
          <a:lstStyle/>
          <a:p>
            <a:fld id="{5D7AEF2D-0619-4DD9-A0B6-3C5CAD5F5595}" type="slidenum">
              <a:rPr lang="en-US" sz="2000" smtClean="0"/>
              <a:t>3</a:t>
            </a:fld>
            <a:endParaRPr lang="en-US" sz="2000" dirty="0"/>
          </a:p>
        </p:txBody>
      </p:sp>
      <p:pic>
        <p:nvPicPr>
          <p:cNvPr id="8" name="Picture 7">
            <a:extLst>
              <a:ext uri="{FF2B5EF4-FFF2-40B4-BE49-F238E27FC236}">
                <a16:creationId xmlns:a16="http://schemas.microsoft.com/office/drawing/2014/main" id="{2E3836CA-2FC2-4AAC-8816-291665236998}"/>
              </a:ext>
            </a:extLst>
          </p:cNvPr>
          <p:cNvPicPr>
            <a:picLocks noChangeAspect="1"/>
          </p:cNvPicPr>
          <p:nvPr/>
        </p:nvPicPr>
        <p:blipFill>
          <a:blip r:embed="rId2"/>
          <a:stretch>
            <a:fillRect/>
          </a:stretch>
        </p:blipFill>
        <p:spPr>
          <a:xfrm>
            <a:off x="226199" y="1668296"/>
            <a:ext cx="3152775" cy="4752975"/>
          </a:xfrm>
          <a:prstGeom prst="rect">
            <a:avLst/>
          </a:prstGeom>
        </p:spPr>
      </p:pic>
      <p:pic>
        <p:nvPicPr>
          <p:cNvPr id="9" name="Picture 8">
            <a:extLst>
              <a:ext uri="{FF2B5EF4-FFF2-40B4-BE49-F238E27FC236}">
                <a16:creationId xmlns:a16="http://schemas.microsoft.com/office/drawing/2014/main" id="{1A4963D1-D522-4C2F-A344-0D33B2A28B0C}"/>
              </a:ext>
            </a:extLst>
          </p:cNvPr>
          <p:cNvPicPr>
            <a:picLocks noChangeAspect="1"/>
          </p:cNvPicPr>
          <p:nvPr/>
        </p:nvPicPr>
        <p:blipFill>
          <a:blip r:embed="rId3"/>
          <a:stretch>
            <a:fillRect/>
          </a:stretch>
        </p:blipFill>
        <p:spPr>
          <a:xfrm>
            <a:off x="8813028" y="1787358"/>
            <a:ext cx="3000375" cy="4514850"/>
          </a:xfrm>
          <a:prstGeom prst="rect">
            <a:avLst/>
          </a:prstGeom>
        </p:spPr>
      </p:pic>
    </p:spTree>
    <p:extLst>
      <p:ext uri="{BB962C8B-B14F-4D97-AF65-F5344CB8AC3E}">
        <p14:creationId xmlns:p14="http://schemas.microsoft.com/office/powerpoint/2010/main" val="168719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D6F0-D564-4AFB-BB4A-742F5A63C499}"/>
              </a:ext>
            </a:extLst>
          </p:cNvPr>
          <p:cNvSpPr>
            <a:spLocks noGrp="1"/>
          </p:cNvSpPr>
          <p:nvPr>
            <p:ph type="title"/>
          </p:nvPr>
        </p:nvSpPr>
        <p:spPr/>
        <p:txBody>
          <a:bodyPr/>
          <a:lstStyle/>
          <a:p>
            <a:r>
              <a:rPr lang="en-US" dirty="0"/>
              <a:t>Ethics as First Philosophy</a:t>
            </a:r>
          </a:p>
        </p:txBody>
      </p:sp>
      <p:sp>
        <p:nvSpPr>
          <p:cNvPr id="3" name="Content Placeholder 2">
            <a:extLst>
              <a:ext uri="{FF2B5EF4-FFF2-40B4-BE49-F238E27FC236}">
                <a16:creationId xmlns:a16="http://schemas.microsoft.com/office/drawing/2014/main" id="{3D56EBA3-D0CC-4D6B-86AB-7BB596CF29F4}"/>
              </a:ext>
            </a:extLst>
          </p:cNvPr>
          <p:cNvSpPr>
            <a:spLocks noGrp="1"/>
          </p:cNvSpPr>
          <p:nvPr>
            <p:ph idx="1"/>
          </p:nvPr>
        </p:nvSpPr>
        <p:spPr>
          <a:xfrm>
            <a:off x="537210" y="1845734"/>
            <a:ext cx="11498580" cy="2269066"/>
          </a:xfrm>
        </p:spPr>
        <p:txBody>
          <a:bodyPr>
            <a:normAutofit fontScale="92500" lnSpcReduction="10000"/>
          </a:bodyPr>
          <a:lstStyle/>
          <a:p>
            <a:pPr>
              <a:buFont typeface="Wingdings" panose="05000000000000000000" pitchFamily="2" charset="2"/>
              <a:buChar char="§"/>
            </a:pPr>
            <a:r>
              <a:rPr lang="en-US" sz="2400" dirty="0"/>
              <a:t> “Ethics as first philosophy” is a phrase most commonly identified with Levinas</a:t>
            </a:r>
          </a:p>
          <a:p>
            <a:pPr lvl="1">
              <a:buFont typeface="Wingdings" panose="05000000000000000000" pitchFamily="2" charset="2"/>
              <a:buChar char="§"/>
            </a:pPr>
            <a:r>
              <a:rPr lang="en-US" sz="2000" dirty="0"/>
              <a:t>Important essay of this title</a:t>
            </a:r>
          </a:p>
          <a:p>
            <a:pPr>
              <a:buFont typeface="Wingdings" panose="05000000000000000000" pitchFamily="2" charset="2"/>
              <a:buChar char="§"/>
            </a:pPr>
            <a:r>
              <a:rPr lang="en-US" sz="2400" dirty="0"/>
              <a:t>Ethics as first philosophy </a:t>
            </a:r>
            <a:r>
              <a:rPr lang="en-US" sz="2400" dirty="0">
                <a:sym typeface="Wingdings" panose="05000000000000000000" pitchFamily="2" charset="2"/>
              </a:rPr>
              <a:t> the idea that ethics is the foundational relation upon which all philosophical inquiry is constructed</a:t>
            </a:r>
          </a:p>
          <a:p>
            <a:pPr lvl="1">
              <a:buFont typeface="Wingdings" panose="05000000000000000000" pitchFamily="2" charset="2"/>
              <a:buChar char="§"/>
            </a:pPr>
            <a:r>
              <a:rPr lang="en-US" sz="2000" dirty="0">
                <a:sym typeface="Wingdings" panose="05000000000000000000" pitchFamily="2" charset="2"/>
              </a:rPr>
              <a:t>usually, ‘Western’ philosophy imagines metaphysics or epistemology as the first philosophy</a:t>
            </a:r>
          </a:p>
          <a:p>
            <a:pPr lvl="1">
              <a:buFont typeface="Wingdings" panose="05000000000000000000" pitchFamily="2" charset="2"/>
              <a:buChar char="§"/>
            </a:pPr>
            <a:r>
              <a:rPr lang="en-US" sz="2000" dirty="0">
                <a:sym typeface="Wingdings" panose="05000000000000000000" pitchFamily="2" charset="2"/>
              </a:rPr>
              <a:t>Levinas: all metaphysical or epistemological positions are dependent upon a system of ethical relations which precedes metaphysical or epistemological exploration</a:t>
            </a:r>
            <a:endParaRPr lang="en-US" sz="2000" dirty="0"/>
          </a:p>
        </p:txBody>
      </p:sp>
      <p:sp>
        <p:nvSpPr>
          <p:cNvPr id="4" name="Slide Number Placeholder 3">
            <a:extLst>
              <a:ext uri="{FF2B5EF4-FFF2-40B4-BE49-F238E27FC236}">
                <a16:creationId xmlns:a16="http://schemas.microsoft.com/office/drawing/2014/main" id="{F8862BDE-B139-4DFA-886F-48CA64325511}"/>
              </a:ext>
            </a:extLst>
          </p:cNvPr>
          <p:cNvSpPr>
            <a:spLocks noGrp="1"/>
          </p:cNvSpPr>
          <p:nvPr>
            <p:ph type="sldNum" sz="quarter" idx="12"/>
          </p:nvPr>
        </p:nvSpPr>
        <p:spPr/>
        <p:txBody>
          <a:bodyPr/>
          <a:lstStyle/>
          <a:p>
            <a:fld id="{5D7AEF2D-0619-4DD9-A0B6-3C5CAD5F5595}" type="slidenum">
              <a:rPr lang="en-US" smtClean="0"/>
              <a:t>4</a:t>
            </a:fld>
            <a:endParaRPr lang="en-US"/>
          </a:p>
        </p:txBody>
      </p:sp>
      <p:pic>
        <p:nvPicPr>
          <p:cNvPr id="6" name="Picture 5">
            <a:extLst>
              <a:ext uri="{FF2B5EF4-FFF2-40B4-BE49-F238E27FC236}">
                <a16:creationId xmlns:a16="http://schemas.microsoft.com/office/drawing/2014/main" id="{0BB30DBE-DEC3-4F09-AB56-55B7E668AD75}"/>
              </a:ext>
            </a:extLst>
          </p:cNvPr>
          <p:cNvPicPr>
            <a:picLocks noChangeAspect="1"/>
          </p:cNvPicPr>
          <p:nvPr/>
        </p:nvPicPr>
        <p:blipFill>
          <a:blip r:embed="rId2"/>
          <a:stretch>
            <a:fillRect/>
          </a:stretch>
        </p:blipFill>
        <p:spPr>
          <a:xfrm>
            <a:off x="3095625" y="4281587"/>
            <a:ext cx="6000750" cy="2266950"/>
          </a:xfrm>
          <a:prstGeom prst="rect">
            <a:avLst/>
          </a:prstGeom>
        </p:spPr>
      </p:pic>
    </p:spTree>
    <p:extLst>
      <p:ext uri="{BB962C8B-B14F-4D97-AF65-F5344CB8AC3E}">
        <p14:creationId xmlns:p14="http://schemas.microsoft.com/office/powerpoint/2010/main" val="275897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D6A34-8050-4DFC-B286-84CAC99C65D3}"/>
              </a:ext>
            </a:extLst>
          </p:cNvPr>
          <p:cNvSpPr>
            <a:spLocks noGrp="1"/>
          </p:cNvSpPr>
          <p:nvPr>
            <p:ph type="title"/>
          </p:nvPr>
        </p:nvSpPr>
        <p:spPr/>
        <p:txBody>
          <a:bodyPr/>
          <a:lstStyle/>
          <a:p>
            <a:r>
              <a:rPr lang="en-US" dirty="0"/>
              <a:t>The Crisis of European Ethics</a:t>
            </a:r>
          </a:p>
        </p:txBody>
      </p:sp>
      <p:sp>
        <p:nvSpPr>
          <p:cNvPr id="3" name="Content Placeholder 2">
            <a:extLst>
              <a:ext uri="{FF2B5EF4-FFF2-40B4-BE49-F238E27FC236}">
                <a16:creationId xmlns:a16="http://schemas.microsoft.com/office/drawing/2014/main" id="{DE7E3BAA-7C0F-4292-A035-FE25F0DF935E}"/>
              </a:ext>
            </a:extLst>
          </p:cNvPr>
          <p:cNvSpPr>
            <a:spLocks noGrp="1"/>
          </p:cNvSpPr>
          <p:nvPr>
            <p:ph idx="1"/>
          </p:nvPr>
        </p:nvSpPr>
        <p:spPr>
          <a:xfrm>
            <a:off x="4046220" y="1856095"/>
            <a:ext cx="4846320" cy="4384685"/>
          </a:xfrm>
        </p:spPr>
        <p:txBody>
          <a:bodyPr>
            <a:normAutofit lnSpcReduction="10000"/>
          </a:bodyPr>
          <a:lstStyle/>
          <a:p>
            <a:pPr>
              <a:buFont typeface="Arial" panose="020B0604020202020204" pitchFamily="34" charset="0"/>
              <a:buChar char="•"/>
            </a:pPr>
            <a:r>
              <a:rPr lang="en-US" dirty="0"/>
              <a:t> Jeffrey M. Murray: two major turning points in the crisis of European ethics:</a:t>
            </a:r>
          </a:p>
          <a:p>
            <a:pPr lvl="1">
              <a:buFont typeface="Arial" panose="020B0604020202020204" pitchFamily="34" charset="0"/>
              <a:buChar char="•"/>
            </a:pPr>
            <a:r>
              <a:rPr lang="en-US" dirty="0"/>
              <a:t>Nietzsche’s declaration of the death of God and </a:t>
            </a:r>
          </a:p>
          <a:p>
            <a:pPr lvl="1">
              <a:buFont typeface="Arial" panose="020B0604020202020204" pitchFamily="34" charset="0"/>
              <a:buChar char="•"/>
            </a:pPr>
            <a:r>
              <a:rPr lang="en-US" dirty="0"/>
              <a:t>the Nazi program of racial purity and genocide. </a:t>
            </a:r>
          </a:p>
          <a:p>
            <a:pPr>
              <a:buFont typeface="Arial" panose="020B0604020202020204" pitchFamily="34" charset="0"/>
              <a:buChar char="•"/>
            </a:pPr>
            <a:r>
              <a:rPr lang="en-US" dirty="0"/>
              <a:t>Heidegger: claims that Nietzsche’s declaration that “God is Dead” relates not just to the demise of a divine figure, but to “the </a:t>
            </a:r>
            <a:r>
              <a:rPr lang="en-US" dirty="0" err="1"/>
              <a:t>suprasensory</a:t>
            </a:r>
            <a:r>
              <a:rPr lang="en-US" dirty="0"/>
              <a:t> world in general. God is the name for the realm of Ideas and ideas.”</a:t>
            </a:r>
          </a:p>
          <a:p>
            <a:pPr>
              <a:buFont typeface="Arial" panose="020B0604020202020204" pitchFamily="34" charset="0"/>
              <a:buChar char="•"/>
            </a:pPr>
            <a:r>
              <a:rPr lang="en-US" dirty="0"/>
              <a:t>Levinas: Heidegger wrongly privileges ontology over metaphysics </a:t>
            </a:r>
          </a:p>
          <a:p>
            <a:pPr>
              <a:buFont typeface="Arial" panose="020B0604020202020204" pitchFamily="34" charset="0"/>
              <a:buChar char="•"/>
            </a:pPr>
            <a:r>
              <a:rPr lang="en-US" dirty="0"/>
              <a:t>Chantal </a:t>
            </a:r>
            <a:r>
              <a:rPr lang="en-US" dirty="0" err="1"/>
              <a:t>Bax</a:t>
            </a:r>
            <a:r>
              <a:rPr lang="en-US" dirty="0"/>
              <a:t>: Heidegger creates a “suffocating account of being without room for what is otherwise.”</a:t>
            </a:r>
          </a:p>
        </p:txBody>
      </p:sp>
      <p:sp>
        <p:nvSpPr>
          <p:cNvPr id="4" name="Slide Number Placeholder 3">
            <a:extLst>
              <a:ext uri="{FF2B5EF4-FFF2-40B4-BE49-F238E27FC236}">
                <a16:creationId xmlns:a16="http://schemas.microsoft.com/office/drawing/2014/main" id="{1005F639-EE9F-4537-B693-D7FB1C075EB7}"/>
              </a:ext>
            </a:extLst>
          </p:cNvPr>
          <p:cNvSpPr>
            <a:spLocks noGrp="1"/>
          </p:cNvSpPr>
          <p:nvPr>
            <p:ph type="sldNum" sz="quarter" idx="12"/>
          </p:nvPr>
        </p:nvSpPr>
        <p:spPr/>
        <p:txBody>
          <a:bodyPr/>
          <a:lstStyle/>
          <a:p>
            <a:fld id="{5D7AEF2D-0619-4DD9-A0B6-3C5CAD5F5595}" type="slidenum">
              <a:rPr lang="en-US" sz="1600" smtClean="0"/>
              <a:t>5</a:t>
            </a:fld>
            <a:endParaRPr lang="en-US" sz="1600" dirty="0"/>
          </a:p>
        </p:txBody>
      </p:sp>
      <p:pic>
        <p:nvPicPr>
          <p:cNvPr id="6" name="Picture 5">
            <a:extLst>
              <a:ext uri="{FF2B5EF4-FFF2-40B4-BE49-F238E27FC236}">
                <a16:creationId xmlns:a16="http://schemas.microsoft.com/office/drawing/2014/main" id="{548583E6-7756-49AE-9E14-02C836E6D776}"/>
              </a:ext>
            </a:extLst>
          </p:cNvPr>
          <p:cNvPicPr>
            <a:picLocks noChangeAspect="1"/>
          </p:cNvPicPr>
          <p:nvPr/>
        </p:nvPicPr>
        <p:blipFill>
          <a:blip r:embed="rId2"/>
          <a:stretch>
            <a:fillRect/>
          </a:stretch>
        </p:blipFill>
        <p:spPr>
          <a:xfrm>
            <a:off x="294394" y="1905397"/>
            <a:ext cx="3468501" cy="3469537"/>
          </a:xfrm>
          <a:prstGeom prst="rect">
            <a:avLst/>
          </a:prstGeom>
        </p:spPr>
      </p:pic>
      <p:sp>
        <p:nvSpPr>
          <p:cNvPr id="7" name="TextBox 6">
            <a:extLst>
              <a:ext uri="{FF2B5EF4-FFF2-40B4-BE49-F238E27FC236}">
                <a16:creationId xmlns:a16="http://schemas.microsoft.com/office/drawing/2014/main" id="{03124417-8712-422C-B861-75238674F861}"/>
              </a:ext>
            </a:extLst>
          </p:cNvPr>
          <p:cNvSpPr txBox="1"/>
          <p:nvPr/>
        </p:nvSpPr>
        <p:spPr>
          <a:xfrm>
            <a:off x="1017270" y="5358305"/>
            <a:ext cx="1851597" cy="369332"/>
          </a:xfrm>
          <a:prstGeom prst="rect">
            <a:avLst/>
          </a:prstGeom>
          <a:noFill/>
        </p:spPr>
        <p:txBody>
          <a:bodyPr wrap="none" rtlCol="0">
            <a:spAutoFit/>
          </a:bodyPr>
          <a:lstStyle/>
          <a:p>
            <a:r>
              <a:rPr lang="en-US" dirty="0"/>
              <a:t>Jeffrey M. Murray</a:t>
            </a:r>
          </a:p>
        </p:txBody>
      </p:sp>
      <p:pic>
        <p:nvPicPr>
          <p:cNvPr id="8" name="Picture 7">
            <a:extLst>
              <a:ext uri="{FF2B5EF4-FFF2-40B4-BE49-F238E27FC236}">
                <a16:creationId xmlns:a16="http://schemas.microsoft.com/office/drawing/2014/main" id="{EF825681-35FE-4491-9AB2-2E09791213BB}"/>
              </a:ext>
            </a:extLst>
          </p:cNvPr>
          <p:cNvPicPr>
            <a:picLocks noChangeAspect="1"/>
          </p:cNvPicPr>
          <p:nvPr/>
        </p:nvPicPr>
        <p:blipFill>
          <a:blip r:embed="rId3"/>
          <a:stretch>
            <a:fillRect/>
          </a:stretch>
        </p:blipFill>
        <p:spPr>
          <a:xfrm>
            <a:off x="8947957" y="1905396"/>
            <a:ext cx="2963783" cy="2963783"/>
          </a:xfrm>
          <a:prstGeom prst="rect">
            <a:avLst/>
          </a:prstGeom>
        </p:spPr>
      </p:pic>
      <p:sp>
        <p:nvSpPr>
          <p:cNvPr id="9" name="TextBox 8">
            <a:extLst>
              <a:ext uri="{FF2B5EF4-FFF2-40B4-BE49-F238E27FC236}">
                <a16:creationId xmlns:a16="http://schemas.microsoft.com/office/drawing/2014/main" id="{4D3E546F-4D68-43D1-8341-FCE22C3A0629}"/>
              </a:ext>
            </a:extLst>
          </p:cNvPr>
          <p:cNvSpPr txBox="1"/>
          <p:nvPr/>
        </p:nvSpPr>
        <p:spPr>
          <a:xfrm>
            <a:off x="9788005" y="4852549"/>
            <a:ext cx="1283685" cy="369332"/>
          </a:xfrm>
          <a:prstGeom prst="rect">
            <a:avLst/>
          </a:prstGeom>
          <a:noFill/>
        </p:spPr>
        <p:txBody>
          <a:bodyPr wrap="none" rtlCol="0">
            <a:spAutoFit/>
          </a:bodyPr>
          <a:lstStyle/>
          <a:p>
            <a:r>
              <a:rPr lang="en-US" dirty="0"/>
              <a:t>Chantal </a:t>
            </a:r>
            <a:r>
              <a:rPr lang="en-US" dirty="0" err="1"/>
              <a:t>Bax</a:t>
            </a:r>
            <a:endParaRPr lang="en-US" dirty="0"/>
          </a:p>
        </p:txBody>
      </p:sp>
    </p:spTree>
    <p:extLst>
      <p:ext uri="{BB962C8B-B14F-4D97-AF65-F5344CB8AC3E}">
        <p14:creationId xmlns:p14="http://schemas.microsoft.com/office/powerpoint/2010/main" val="97070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9FEA-5E21-4928-A7F8-F59C166A5479}"/>
              </a:ext>
            </a:extLst>
          </p:cNvPr>
          <p:cNvSpPr>
            <a:spLocks noGrp="1"/>
          </p:cNvSpPr>
          <p:nvPr>
            <p:ph type="title"/>
          </p:nvPr>
        </p:nvSpPr>
        <p:spPr/>
        <p:txBody>
          <a:bodyPr/>
          <a:lstStyle/>
          <a:p>
            <a:r>
              <a:rPr lang="en-US" dirty="0"/>
              <a:t>Totality and Western philosophy</a:t>
            </a:r>
          </a:p>
        </p:txBody>
      </p:sp>
      <p:sp>
        <p:nvSpPr>
          <p:cNvPr id="3" name="Content Placeholder 2">
            <a:extLst>
              <a:ext uri="{FF2B5EF4-FFF2-40B4-BE49-F238E27FC236}">
                <a16:creationId xmlns:a16="http://schemas.microsoft.com/office/drawing/2014/main" id="{9BE18B78-DE88-46FC-94D1-2C49A9487C91}"/>
              </a:ext>
            </a:extLst>
          </p:cNvPr>
          <p:cNvSpPr>
            <a:spLocks noGrp="1"/>
          </p:cNvSpPr>
          <p:nvPr>
            <p:ph idx="1"/>
          </p:nvPr>
        </p:nvSpPr>
        <p:spPr/>
        <p:txBody>
          <a:bodyPr/>
          <a:lstStyle/>
          <a:p>
            <a:r>
              <a:rPr lang="en-US" i="1" dirty="0"/>
              <a:t>The visage of being that shows itself in war is fixed in the concept of totality, which dominates Western philosophy. Individuals are reduced to being bearers of forces that command them unbeknown to themselves. The meaning of individuals (invisible outside of this totality) is derived from the totality. The unicity of each present is incessantly sacrificed to a future appealed to bring forth its objective being. </a:t>
            </a:r>
            <a:r>
              <a:rPr lang="en-US" dirty="0"/>
              <a:t>(Levinas</a:t>
            </a:r>
            <a:r>
              <a:rPr lang="en-US" i="1" dirty="0"/>
              <a:t>, Totality and Infinity</a:t>
            </a:r>
            <a:r>
              <a:rPr lang="en-US" dirty="0"/>
              <a:t>)</a:t>
            </a:r>
            <a:endParaRPr lang="en-US" i="1" dirty="0"/>
          </a:p>
          <a:p>
            <a:pPr>
              <a:buFont typeface="Arial" panose="020B0604020202020204" pitchFamily="34" charset="0"/>
              <a:buChar char="•"/>
            </a:pPr>
            <a:r>
              <a:rPr lang="en-US" dirty="0"/>
              <a:t>Here Levinas identifies totality as inherent in the Occident’s conception of ontology as fundamental and as reducing individuals, the self and the other, into a totality that has its origins as far back as Aristotle and which led to the ethical horrors of German fascism. </a:t>
            </a:r>
          </a:p>
          <a:p>
            <a:pPr>
              <a:buFont typeface="Arial" panose="020B0604020202020204" pitchFamily="34" charset="0"/>
              <a:buChar char="•"/>
            </a:pPr>
            <a:r>
              <a:rPr lang="en-US" dirty="0"/>
              <a:t>In his essay, “</a:t>
            </a:r>
            <a:r>
              <a:rPr lang="en-US" dirty="0" err="1"/>
              <a:t>Liberté</a:t>
            </a:r>
            <a:r>
              <a:rPr lang="en-US" dirty="0"/>
              <a:t> de parole,” he claims that “political totalitarianism rests on ontological totalitarianism.”</a:t>
            </a:r>
          </a:p>
          <a:p>
            <a:endParaRPr lang="en-US" dirty="0"/>
          </a:p>
        </p:txBody>
      </p:sp>
      <p:sp>
        <p:nvSpPr>
          <p:cNvPr id="4" name="Slide Number Placeholder 3">
            <a:extLst>
              <a:ext uri="{FF2B5EF4-FFF2-40B4-BE49-F238E27FC236}">
                <a16:creationId xmlns:a16="http://schemas.microsoft.com/office/drawing/2014/main" id="{7CA2B0DF-25A5-47D2-BFE2-4E0F0D351341}"/>
              </a:ext>
            </a:extLst>
          </p:cNvPr>
          <p:cNvSpPr>
            <a:spLocks noGrp="1"/>
          </p:cNvSpPr>
          <p:nvPr>
            <p:ph type="sldNum" sz="quarter" idx="12"/>
          </p:nvPr>
        </p:nvSpPr>
        <p:spPr/>
        <p:txBody>
          <a:bodyPr/>
          <a:lstStyle/>
          <a:p>
            <a:fld id="{5D7AEF2D-0619-4DD9-A0B6-3C5CAD5F5595}" type="slidenum">
              <a:rPr lang="en-US" smtClean="0"/>
              <a:t>6</a:t>
            </a:fld>
            <a:endParaRPr lang="en-US"/>
          </a:p>
        </p:txBody>
      </p:sp>
    </p:spTree>
    <p:extLst>
      <p:ext uri="{BB962C8B-B14F-4D97-AF65-F5344CB8AC3E}">
        <p14:creationId xmlns:p14="http://schemas.microsoft.com/office/powerpoint/2010/main" val="416162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C28A-A999-48FC-8658-1602E08BF471}"/>
              </a:ext>
            </a:extLst>
          </p:cNvPr>
          <p:cNvSpPr>
            <a:spLocks noGrp="1"/>
          </p:cNvSpPr>
          <p:nvPr>
            <p:ph type="title"/>
          </p:nvPr>
        </p:nvSpPr>
        <p:spPr>
          <a:xfrm>
            <a:off x="837752" y="168188"/>
            <a:ext cx="10058400" cy="1450757"/>
          </a:xfrm>
        </p:spPr>
        <p:txBody>
          <a:bodyPr/>
          <a:lstStyle/>
          <a:p>
            <a:r>
              <a:rPr lang="en-US" dirty="0"/>
              <a:t>Categorization</a:t>
            </a:r>
          </a:p>
        </p:txBody>
      </p:sp>
      <p:sp>
        <p:nvSpPr>
          <p:cNvPr id="3" name="Content Placeholder 2">
            <a:extLst>
              <a:ext uri="{FF2B5EF4-FFF2-40B4-BE49-F238E27FC236}">
                <a16:creationId xmlns:a16="http://schemas.microsoft.com/office/drawing/2014/main" id="{B3C02811-F32D-49C2-8D27-415DC88CBF41}"/>
              </a:ext>
            </a:extLst>
          </p:cNvPr>
          <p:cNvSpPr>
            <a:spLocks noGrp="1"/>
          </p:cNvSpPr>
          <p:nvPr>
            <p:ph idx="1"/>
          </p:nvPr>
        </p:nvSpPr>
        <p:spPr>
          <a:xfrm>
            <a:off x="723451" y="1754045"/>
            <a:ext cx="8077649" cy="4705740"/>
          </a:xfrm>
        </p:spPr>
        <p:txBody>
          <a:bodyPr>
            <a:normAutofit/>
          </a:bodyPr>
          <a:lstStyle/>
          <a:p>
            <a:pPr>
              <a:buFont typeface="Arial" panose="020B0604020202020204" pitchFamily="34" charset="0"/>
              <a:buChar char="•"/>
            </a:pPr>
            <a:r>
              <a:rPr lang="en-US" dirty="0"/>
              <a:t> Categorization and knowledge is the “embodiment of seizure” </a:t>
            </a:r>
            <a:r>
              <a:rPr lang="en-US" dirty="0">
                <a:sym typeface="Wingdings" panose="05000000000000000000" pitchFamily="2" charset="2"/>
              </a:rPr>
              <a:t> reduces the other to the same:</a:t>
            </a:r>
          </a:p>
          <a:p>
            <a:pPr>
              <a:buFont typeface="Arial" panose="020B0604020202020204" pitchFamily="34" charset="0"/>
              <a:buChar char="•"/>
            </a:pPr>
            <a:endParaRPr lang="en-US" dirty="0">
              <a:sym typeface="Wingdings" panose="05000000000000000000" pitchFamily="2" charset="2"/>
            </a:endParaRPr>
          </a:p>
          <a:p>
            <a:pPr marL="0" indent="0">
              <a:buNone/>
            </a:pPr>
            <a:r>
              <a:rPr lang="en-US" i="1" dirty="0"/>
              <a:t> “But in knowledge there also appears the notion of an…activity or of a …will—a way of doing something which consists…of thinking through knowing, of seizing something and making it one’s own, …an activity which appropriates and grasps the otherness of the known…Knowledge as perception, concept, comprehension, refers back to an act of grasping. The metaphor should be taken literally: even before any technical application of knowledge, it expresses the principle rather than the result of the future technological and industrial order…The immanence of the known to the act of knowing is already the embodiment of seizure” (Levinas, “Ethics as First Philosophy”)</a:t>
            </a:r>
          </a:p>
          <a:p>
            <a:pPr marL="0" indent="0">
              <a:buNone/>
            </a:pPr>
            <a:endParaRPr lang="en-US" dirty="0">
              <a:sym typeface="Wingdings" panose="05000000000000000000" pitchFamily="2" charset="2"/>
            </a:endParaRPr>
          </a:p>
          <a:p>
            <a:pPr lvl="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7E199F4-F8A5-46E1-BEA1-216987D1C7BD}"/>
              </a:ext>
            </a:extLst>
          </p:cNvPr>
          <p:cNvSpPr>
            <a:spLocks noGrp="1"/>
          </p:cNvSpPr>
          <p:nvPr>
            <p:ph type="sldNum" sz="quarter" idx="12"/>
          </p:nvPr>
        </p:nvSpPr>
        <p:spPr/>
        <p:txBody>
          <a:bodyPr/>
          <a:lstStyle/>
          <a:p>
            <a:fld id="{5D7AEF2D-0619-4DD9-A0B6-3C5CAD5F5595}" type="slidenum">
              <a:rPr lang="en-US" sz="1800" smtClean="0"/>
              <a:t>7</a:t>
            </a:fld>
            <a:endParaRPr lang="en-US" sz="1800" dirty="0"/>
          </a:p>
        </p:txBody>
      </p:sp>
      <p:pic>
        <p:nvPicPr>
          <p:cNvPr id="7" name="Picture 6">
            <a:extLst>
              <a:ext uri="{FF2B5EF4-FFF2-40B4-BE49-F238E27FC236}">
                <a16:creationId xmlns:a16="http://schemas.microsoft.com/office/drawing/2014/main" id="{ECAA9EF0-CD1C-4E2E-9AD7-1978792F50EA}"/>
              </a:ext>
            </a:extLst>
          </p:cNvPr>
          <p:cNvPicPr>
            <a:picLocks noChangeAspect="1"/>
          </p:cNvPicPr>
          <p:nvPr/>
        </p:nvPicPr>
        <p:blipFill>
          <a:blip r:embed="rId3"/>
          <a:stretch>
            <a:fillRect/>
          </a:stretch>
        </p:blipFill>
        <p:spPr>
          <a:xfrm>
            <a:off x="8915401" y="1905765"/>
            <a:ext cx="3057525" cy="4267200"/>
          </a:xfrm>
          <a:prstGeom prst="rect">
            <a:avLst/>
          </a:prstGeom>
        </p:spPr>
      </p:pic>
    </p:spTree>
    <p:extLst>
      <p:ext uri="{BB962C8B-B14F-4D97-AF65-F5344CB8AC3E}">
        <p14:creationId xmlns:p14="http://schemas.microsoft.com/office/powerpoint/2010/main" val="126224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8AF0-4FED-4746-878B-CC3ECCEA932E}"/>
              </a:ext>
            </a:extLst>
          </p:cNvPr>
          <p:cNvSpPr>
            <a:spLocks noGrp="1"/>
          </p:cNvSpPr>
          <p:nvPr>
            <p:ph type="title"/>
          </p:nvPr>
        </p:nvSpPr>
        <p:spPr/>
        <p:txBody>
          <a:bodyPr/>
          <a:lstStyle/>
          <a:p>
            <a:r>
              <a:rPr lang="en-US" dirty="0"/>
              <a:t>Judaism as the escape from the traps of universalism</a:t>
            </a:r>
          </a:p>
        </p:txBody>
      </p:sp>
      <p:sp>
        <p:nvSpPr>
          <p:cNvPr id="3" name="Content Placeholder 2">
            <a:extLst>
              <a:ext uri="{FF2B5EF4-FFF2-40B4-BE49-F238E27FC236}">
                <a16:creationId xmlns:a16="http://schemas.microsoft.com/office/drawing/2014/main" id="{60C3890F-EA88-4D5A-8A2C-CB04FBD70950}"/>
              </a:ext>
            </a:extLst>
          </p:cNvPr>
          <p:cNvSpPr>
            <a:spLocks noGrp="1"/>
          </p:cNvSpPr>
          <p:nvPr>
            <p:ph idx="1"/>
          </p:nvPr>
        </p:nvSpPr>
        <p:spPr>
          <a:xfrm>
            <a:off x="125730" y="1880024"/>
            <a:ext cx="7898130" cy="4349326"/>
          </a:xfrm>
        </p:spPr>
        <p:txBody>
          <a:bodyPr>
            <a:normAutofit lnSpcReduction="10000"/>
          </a:bodyPr>
          <a:lstStyle/>
          <a:p>
            <a:pPr>
              <a:buFont typeface="Arial" panose="020B0604020202020204" pitchFamily="34" charset="0"/>
              <a:buChar char="•"/>
            </a:pPr>
            <a:r>
              <a:rPr lang="en-US" dirty="0"/>
              <a:t> Reduction through assimilation </a:t>
            </a:r>
            <a:r>
              <a:rPr lang="en-US" dirty="0">
                <a:sym typeface="Wingdings" panose="05000000000000000000" pitchFamily="2" charset="2"/>
              </a:rPr>
              <a:t> self and other form unity (therefore a totality) (remember Kant?)</a:t>
            </a:r>
          </a:p>
          <a:p>
            <a:pPr lvl="1">
              <a:buFont typeface="Arial" panose="020B0604020202020204" pitchFamily="34" charset="0"/>
              <a:buChar char="•"/>
            </a:pPr>
            <a:r>
              <a:rPr lang="en-US" dirty="0" err="1">
                <a:sym typeface="Wingdings" panose="05000000000000000000" pitchFamily="2" charset="2"/>
              </a:rPr>
              <a:t>Levinas:</a:t>
            </a:r>
            <a:r>
              <a:rPr lang="en-US" dirty="0" err="1"/>
              <a:t>“Knowledge</a:t>
            </a:r>
            <a:r>
              <a:rPr lang="en-US" dirty="0"/>
              <a:t> is re-presentation, a return to presence, and nothing may remain </a:t>
            </a:r>
            <a:r>
              <a:rPr lang="en-US" i="1" dirty="0"/>
              <a:t>other</a:t>
            </a:r>
            <a:r>
              <a:rPr lang="en-US" dirty="0"/>
              <a:t> to it.” </a:t>
            </a:r>
          </a:p>
          <a:p>
            <a:pPr>
              <a:buFont typeface="Arial" panose="020B0604020202020204" pitchFamily="34" charset="0"/>
              <a:buChar char="•"/>
            </a:pPr>
            <a:r>
              <a:rPr lang="en-US" dirty="0"/>
              <a:t> The Other is unknowable because something always move beyond the totalization of knowledge</a:t>
            </a:r>
          </a:p>
          <a:p>
            <a:pPr>
              <a:buFont typeface="Arial" panose="020B0604020202020204" pitchFamily="34" charset="0"/>
              <a:buChar char="•"/>
            </a:pPr>
            <a:r>
              <a:rPr lang="en-US" dirty="0"/>
              <a:t> Heidegger: the particular place and time from which people emerge gives shape to their proper position in history and the Jewish community is without roots</a:t>
            </a:r>
          </a:p>
          <a:p>
            <a:pPr>
              <a:buFont typeface="Arial" panose="020B0604020202020204" pitchFamily="34" charset="0"/>
              <a:buChar char="•"/>
            </a:pPr>
            <a:r>
              <a:rPr lang="en-US" dirty="0"/>
              <a:t> Levinas: celebrates this about the Jewish people</a:t>
            </a:r>
          </a:p>
          <a:p>
            <a:pPr lvl="1">
              <a:buFont typeface="Arial" panose="020B0604020202020204" pitchFamily="34" charset="0"/>
              <a:buChar char="•"/>
            </a:pPr>
            <a:r>
              <a:rPr lang="en-US" dirty="0"/>
              <a:t>it is this rootlessness which results in the possibility of freeing humankind from the false promises of “family, tribe and nation.” </a:t>
            </a:r>
          </a:p>
          <a:p>
            <a:pPr lvl="1">
              <a:buFont typeface="Arial" panose="020B0604020202020204" pitchFamily="34" charset="0"/>
              <a:buChar char="•"/>
            </a:pPr>
            <a:r>
              <a:rPr lang="en-US" dirty="0"/>
              <a:t>Judaism, rather than sublimating oneself to the idols of </a:t>
            </a:r>
            <a:r>
              <a:rPr lang="en-US" dirty="0" err="1"/>
              <a:t>univeralism</a:t>
            </a:r>
            <a:r>
              <a:rPr lang="en-US" dirty="0"/>
              <a:t>, demands that they be destroyed. </a:t>
            </a:r>
          </a:p>
          <a:p>
            <a:endParaRPr lang="en-US" dirty="0"/>
          </a:p>
        </p:txBody>
      </p:sp>
      <p:sp>
        <p:nvSpPr>
          <p:cNvPr id="4" name="Slide Number Placeholder 3">
            <a:extLst>
              <a:ext uri="{FF2B5EF4-FFF2-40B4-BE49-F238E27FC236}">
                <a16:creationId xmlns:a16="http://schemas.microsoft.com/office/drawing/2014/main" id="{F452B9C9-2938-4576-8879-E82AEEECA35B}"/>
              </a:ext>
            </a:extLst>
          </p:cNvPr>
          <p:cNvSpPr>
            <a:spLocks noGrp="1"/>
          </p:cNvSpPr>
          <p:nvPr>
            <p:ph type="sldNum" sz="quarter" idx="12"/>
          </p:nvPr>
        </p:nvSpPr>
        <p:spPr/>
        <p:txBody>
          <a:bodyPr/>
          <a:lstStyle/>
          <a:p>
            <a:fld id="{5D7AEF2D-0619-4DD9-A0B6-3C5CAD5F5595}" type="slidenum">
              <a:rPr lang="en-US" smtClean="0"/>
              <a:t>8</a:t>
            </a:fld>
            <a:endParaRPr lang="en-US"/>
          </a:p>
        </p:txBody>
      </p:sp>
      <p:pic>
        <p:nvPicPr>
          <p:cNvPr id="5" name="Picture 4">
            <a:extLst>
              <a:ext uri="{FF2B5EF4-FFF2-40B4-BE49-F238E27FC236}">
                <a16:creationId xmlns:a16="http://schemas.microsoft.com/office/drawing/2014/main" id="{BAB0057B-C447-4F27-B4D2-C97BB4BC89A8}"/>
              </a:ext>
            </a:extLst>
          </p:cNvPr>
          <p:cNvPicPr>
            <a:picLocks noChangeAspect="1"/>
          </p:cNvPicPr>
          <p:nvPr/>
        </p:nvPicPr>
        <p:blipFill>
          <a:blip r:embed="rId2"/>
          <a:stretch>
            <a:fillRect/>
          </a:stretch>
        </p:blipFill>
        <p:spPr>
          <a:xfrm>
            <a:off x="8644890" y="1737360"/>
            <a:ext cx="2857500" cy="4324350"/>
          </a:xfrm>
          <a:prstGeom prst="rect">
            <a:avLst/>
          </a:prstGeom>
        </p:spPr>
      </p:pic>
    </p:spTree>
    <p:extLst>
      <p:ext uri="{BB962C8B-B14F-4D97-AF65-F5344CB8AC3E}">
        <p14:creationId xmlns:p14="http://schemas.microsoft.com/office/powerpoint/2010/main" val="394144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A0CE-FD61-4C74-897E-971D3C43EB58}"/>
              </a:ext>
            </a:extLst>
          </p:cNvPr>
          <p:cNvSpPr>
            <a:spLocks noGrp="1"/>
          </p:cNvSpPr>
          <p:nvPr>
            <p:ph type="title"/>
          </p:nvPr>
        </p:nvSpPr>
        <p:spPr/>
        <p:txBody>
          <a:bodyPr/>
          <a:lstStyle/>
          <a:p>
            <a:r>
              <a:rPr lang="en-US" i="1" dirty="0"/>
              <a:t>A </a:t>
            </a:r>
            <a:r>
              <a:rPr lang="en-US" i="1" dirty="0" err="1"/>
              <a:t>Levinasian</a:t>
            </a:r>
            <a:r>
              <a:rPr lang="en-US" i="1" dirty="0"/>
              <a:t> framework for critiquing the law</a:t>
            </a:r>
          </a:p>
        </p:txBody>
      </p:sp>
      <p:sp>
        <p:nvSpPr>
          <p:cNvPr id="3" name="Content Placeholder 2">
            <a:extLst>
              <a:ext uri="{FF2B5EF4-FFF2-40B4-BE49-F238E27FC236}">
                <a16:creationId xmlns:a16="http://schemas.microsoft.com/office/drawing/2014/main" id="{4868093E-F42B-403E-9150-6B7301230C9E}"/>
              </a:ext>
            </a:extLst>
          </p:cNvPr>
          <p:cNvSpPr>
            <a:spLocks noGrp="1"/>
          </p:cNvSpPr>
          <p:nvPr>
            <p:ph idx="1"/>
          </p:nvPr>
        </p:nvSpPr>
        <p:spPr>
          <a:xfrm>
            <a:off x="3645725" y="2023962"/>
            <a:ext cx="8161466" cy="4228247"/>
          </a:xfrm>
        </p:spPr>
        <p:txBody>
          <a:bodyPr>
            <a:normAutofit/>
          </a:bodyPr>
          <a:lstStyle/>
          <a:p>
            <a:pPr>
              <a:buFont typeface="Arial" panose="020B0604020202020204" pitchFamily="34" charset="0"/>
              <a:buChar char="•"/>
            </a:pPr>
            <a:r>
              <a:rPr lang="en-US" dirty="0"/>
              <a:t>James Martel (</a:t>
            </a:r>
            <a:r>
              <a:rPr lang="en-US" i="1" dirty="0"/>
              <a:t>The One and Only Law</a:t>
            </a:r>
            <a:r>
              <a:rPr lang="en-US" dirty="0"/>
              <a:t>) traces iconoclasm in the work of Walter Benjamin (the subject a lecture in </a:t>
            </a:r>
            <a:r>
              <a:rPr lang="en-US" dirty="0" err="1"/>
              <a:t>Gentrain</a:t>
            </a:r>
            <a:r>
              <a:rPr lang="en-US" dirty="0"/>
              <a:t> 14)</a:t>
            </a:r>
          </a:p>
          <a:p>
            <a:pPr lvl="1">
              <a:buFont typeface="Arial" panose="020B0604020202020204" pitchFamily="34" charset="0"/>
              <a:buChar char="•"/>
            </a:pPr>
            <a:r>
              <a:rPr lang="en-US" dirty="0"/>
              <a:t>God’s commandment that “Thou shalt not bow to false idols” negates the possibility of law as a transcendent principle </a:t>
            </a:r>
            <a:r>
              <a:rPr lang="en-US" dirty="0">
                <a:sym typeface="Wingdings" panose="05000000000000000000" pitchFamily="2" charset="2"/>
              </a:rPr>
              <a:t> the law acts as idol</a:t>
            </a:r>
            <a:endParaRPr lang="en-US" dirty="0"/>
          </a:p>
          <a:p>
            <a:pPr>
              <a:buFont typeface="Arial" panose="020B0604020202020204" pitchFamily="34" charset="0"/>
              <a:buChar char="•"/>
            </a:pPr>
            <a:r>
              <a:rPr lang="en-US" dirty="0"/>
              <a:t>But after the destruction of the law as a totalization, how should we imagine ethical relations? </a:t>
            </a:r>
          </a:p>
          <a:p>
            <a:pPr>
              <a:buFont typeface="Arial" panose="020B0604020202020204" pitchFamily="34" charset="0"/>
              <a:buChar char="•"/>
            </a:pPr>
            <a:r>
              <a:rPr lang="en-US" dirty="0"/>
              <a:t>Without the transcendent principles of the law, how might we ground morality? </a:t>
            </a:r>
          </a:p>
          <a:p>
            <a:pPr>
              <a:buFont typeface="Arial" panose="020B0604020202020204" pitchFamily="34" charset="0"/>
              <a:buChar char="•"/>
            </a:pPr>
            <a:r>
              <a:rPr lang="en-US" dirty="0"/>
              <a:t>Chantal </a:t>
            </a:r>
            <a:r>
              <a:rPr lang="en-US" dirty="0" err="1"/>
              <a:t>Bax</a:t>
            </a:r>
            <a:r>
              <a:rPr lang="en-US" dirty="0"/>
              <a:t>: there do exist ethical bonds between people, but that they “can never take the form of an all-embracing totality” </a:t>
            </a:r>
          </a:p>
          <a:p>
            <a:pPr lvl="1">
              <a:buFont typeface="Arial" panose="020B0604020202020204" pitchFamily="34" charset="0"/>
              <a:buChar char="•"/>
            </a:pPr>
            <a:r>
              <a:rPr lang="en-US" dirty="0" err="1"/>
              <a:t>Levinasian</a:t>
            </a:r>
            <a:r>
              <a:rPr lang="en-US" dirty="0"/>
              <a:t> ethics “are precisely defined by their </a:t>
            </a:r>
            <a:r>
              <a:rPr lang="en-US" i="1" dirty="0"/>
              <a:t>not </a:t>
            </a:r>
            <a:r>
              <a:rPr lang="en-US" dirty="0"/>
              <a:t>belonging to a larger unity.”</a:t>
            </a:r>
          </a:p>
        </p:txBody>
      </p:sp>
      <p:sp>
        <p:nvSpPr>
          <p:cNvPr id="4" name="Slide Number Placeholder 3">
            <a:extLst>
              <a:ext uri="{FF2B5EF4-FFF2-40B4-BE49-F238E27FC236}">
                <a16:creationId xmlns:a16="http://schemas.microsoft.com/office/drawing/2014/main" id="{AB377E04-4DFF-4B42-B699-9BCD93C5AF35}"/>
              </a:ext>
            </a:extLst>
          </p:cNvPr>
          <p:cNvSpPr>
            <a:spLocks noGrp="1"/>
          </p:cNvSpPr>
          <p:nvPr>
            <p:ph type="sldNum" sz="quarter" idx="12"/>
          </p:nvPr>
        </p:nvSpPr>
        <p:spPr/>
        <p:txBody>
          <a:bodyPr/>
          <a:lstStyle/>
          <a:p>
            <a:fld id="{5D7AEF2D-0619-4DD9-A0B6-3C5CAD5F5595}" type="slidenum">
              <a:rPr lang="en-US" sz="1800" smtClean="0"/>
              <a:t>9</a:t>
            </a:fld>
            <a:endParaRPr lang="en-US" sz="1800" dirty="0"/>
          </a:p>
        </p:txBody>
      </p:sp>
      <p:pic>
        <p:nvPicPr>
          <p:cNvPr id="3074" name="Picture 2" descr="James Martel | Department of Political Science">
            <a:extLst>
              <a:ext uri="{FF2B5EF4-FFF2-40B4-BE49-F238E27FC236}">
                <a16:creationId xmlns:a16="http://schemas.microsoft.com/office/drawing/2014/main" id="{801D4BB3-F127-4370-9A4E-E6EAADE84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5B5290-6CBB-4989-866B-5E53E2E6D9B6}"/>
              </a:ext>
            </a:extLst>
          </p:cNvPr>
          <p:cNvSpPr txBox="1"/>
          <p:nvPr/>
        </p:nvSpPr>
        <p:spPr>
          <a:xfrm>
            <a:off x="834390" y="4857750"/>
            <a:ext cx="1442126" cy="369332"/>
          </a:xfrm>
          <a:prstGeom prst="rect">
            <a:avLst/>
          </a:prstGeom>
          <a:noFill/>
        </p:spPr>
        <p:txBody>
          <a:bodyPr wrap="none" rtlCol="0">
            <a:spAutoFit/>
          </a:bodyPr>
          <a:lstStyle/>
          <a:p>
            <a:r>
              <a:rPr lang="en-US" dirty="0"/>
              <a:t>James Martel</a:t>
            </a:r>
          </a:p>
        </p:txBody>
      </p:sp>
    </p:spTree>
    <p:extLst>
      <p:ext uri="{BB962C8B-B14F-4D97-AF65-F5344CB8AC3E}">
        <p14:creationId xmlns:p14="http://schemas.microsoft.com/office/powerpoint/2010/main" val="898741813"/>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8054</TotalTime>
  <Words>1142</Words>
  <Application>Microsoft Office PowerPoint</Application>
  <PresentationFormat>Widescreen</PresentationFormat>
  <Paragraphs>80</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Retrospect</vt:lpstr>
      <vt:lpstr>Emmanuel Levinas</vt:lpstr>
      <vt:lpstr>Emmanual Levinas (1906-1995)</vt:lpstr>
      <vt:lpstr>Major works</vt:lpstr>
      <vt:lpstr>Ethics as First Philosophy</vt:lpstr>
      <vt:lpstr>The Crisis of European Ethics</vt:lpstr>
      <vt:lpstr>Totality and Western philosophy</vt:lpstr>
      <vt:lpstr>Categorization</vt:lpstr>
      <vt:lpstr>Judaism as the escape from the traps of universalism</vt:lpstr>
      <vt:lpstr>A Levinasian framework for critiquing the law</vt:lpstr>
      <vt:lpstr>Levinasian ethical relationship</vt:lpstr>
      <vt:lpstr>Sources &amp;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 Weber</dc:title>
  <dc:creator>Elfaki</dc:creator>
  <cp:lastModifiedBy>Elfaki</cp:lastModifiedBy>
  <cp:revision>177</cp:revision>
  <dcterms:created xsi:type="dcterms:W3CDTF">2020-03-17T17:23:06Z</dcterms:created>
  <dcterms:modified xsi:type="dcterms:W3CDTF">2020-05-08T03:02:27Z</dcterms:modified>
</cp:coreProperties>
</file>